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Ubuntu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Ubuntu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Ubuntu-italic.fntdata"/><Relationship Id="rId12" Type="http://schemas.openxmlformats.org/officeDocument/2006/relationships/slide" Target="slides/slide8.xml"/><Relationship Id="rId56" Type="http://schemas.openxmlformats.org/officeDocument/2006/relationships/font" Target="fonts/Ubuntu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Ubuntu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2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1600" y="-526319"/>
            <a:ext cx="9255600" cy="6196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003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ao5.png" id="204" name="Shape 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050" y="162550"/>
            <a:ext cx="3996600" cy="39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918462" y="934425"/>
            <a:ext cx="4207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João da Silva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92100" y="150352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Não sabe o quanto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realmente deve;</a:t>
            </a:r>
          </a:p>
        </p:txBody>
      </p:sp>
      <p:sp>
        <p:nvSpPr>
          <p:cNvPr id="207" name="Shape 207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8" name="Shape 208"/>
          <p:cNvCxnSpPr>
            <a:stCxn id="209" idx="6"/>
            <a:endCxn id="210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211" name="Shape 211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209" name="Shape 209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003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ao6.png"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050" y="162550"/>
            <a:ext cx="3996600" cy="39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918450" y="934425"/>
            <a:ext cx="42078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Como deixar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3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João feliz?</a:t>
            </a:r>
          </a:p>
        </p:txBody>
      </p:sp>
      <p:sp>
        <p:nvSpPr>
          <p:cNvPr id="225" name="Shape 225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6" name="Shape 226"/>
          <p:cNvCxnSpPr>
            <a:stCxn id="227" idx="6"/>
            <a:endCxn id="228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229" name="Shape 229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227" name="Shape 227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200" y="1866888"/>
            <a:ext cx="40195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43" name="Shape 243"/>
          <p:cNvCxnSpPr>
            <a:stCxn id="244" idx="6"/>
            <a:endCxn id="245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246" name="Shape 246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244" name="Shape 244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00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977100" y="1351150"/>
            <a:ext cx="71898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Gestão e Cobrança</a:t>
            </a:r>
          </a:p>
        </p:txBody>
      </p:sp>
      <p:sp>
        <p:nvSpPr>
          <p:cNvPr id="259" name="Shape 259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0" name="Shape 260"/>
          <p:cNvCxnSpPr>
            <a:stCxn id="261" idx="6"/>
            <a:endCxn id="262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263" name="Shape 263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261" name="Shape 261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312" y="1840030"/>
            <a:ext cx="3679375" cy="14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login.jpg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2" name="Shape 282"/>
          <p:cNvCxnSpPr>
            <a:stCxn id="283" idx="6"/>
            <a:endCxn id="284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285" name="Shape 285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283" name="Shape 283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694775" y="1152825"/>
            <a:ext cx="48882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72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ATIVA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542375" y="936150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DE COBRANÇA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login.jpg"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1" name="Shape 301"/>
          <p:cNvCxnSpPr>
            <a:stCxn id="302" idx="6"/>
            <a:endCxn id="303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304" name="Shape 304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302" name="Shape 302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694775" y="1152825"/>
            <a:ext cx="48882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72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ATIVA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542375" y="936150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DE COBRANÇA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694775" y="20832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PARA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-693025" y="2338100"/>
            <a:ext cx="64284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72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PASSIVA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cadastro.jpg"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2" name="Shape 322"/>
          <p:cNvCxnSpPr>
            <a:stCxn id="323" idx="6"/>
            <a:endCxn id="324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325" name="Shape 325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323" name="Shape 323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694775" y="936150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MAPEAR 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cadastro.jpg" id="338" name="Shape 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0" name="Shape 340"/>
          <p:cNvCxnSpPr>
            <a:stCxn id="341" idx="6"/>
            <a:endCxn id="342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343" name="Shape 343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341" name="Shape 341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694775" y="1152825"/>
            <a:ext cx="48882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60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CONHECER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694775" y="936150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MAPEAR E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694775" y="20070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O CONSUMIDOR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dashboard.jpg" id="358" name="Shape 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0" name="Shape 360"/>
          <p:cNvCxnSpPr>
            <a:stCxn id="361" idx="6"/>
            <a:endCxn id="362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363" name="Shape 363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361" name="Shape 361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RECONHECER E MANTER RELACIONAMENTO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001A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2446463" y="1583725"/>
            <a:ext cx="4207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60 MILHÕES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2446463" y="2030300"/>
            <a:ext cx="4207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pessoas negativadas</a:t>
            </a:r>
          </a:p>
        </p:txBody>
      </p:sp>
      <p:sp>
        <p:nvSpPr>
          <p:cNvPr id="61" name="Shape 61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2" name="Shape 62"/>
          <p:cNvCxnSpPr>
            <a:stCxn id="63" idx="6"/>
            <a:endCxn id="64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65" name="Shape 65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63" name="Shape 63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dashboard.jpg" id="376" name="Shape 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8" name="Shape 378"/>
          <p:cNvCxnSpPr>
            <a:stCxn id="379" idx="6"/>
            <a:endCxn id="380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381" name="Shape 381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379" name="Shape 379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RECONHECER E MANTER RELACIONAMENTO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599500" y="159107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6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ADEQUAR A OFERTA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dashboard.jpg" id="395" name="Shape 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7" name="Shape 397"/>
          <p:cNvCxnSpPr>
            <a:stCxn id="398" idx="6"/>
            <a:endCxn id="399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400" name="Shape 400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398" name="Shape 398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RECONHECER E MANTER RELACIONAMENTO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599500" y="159107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6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ADEQUAR A OFERTA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599500" y="2146938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60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EDUCAR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recompensas.jpg"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7" name="Shape 417"/>
          <p:cNvCxnSpPr>
            <a:stCxn id="418" idx="6"/>
            <a:endCxn id="419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420" name="Shape 420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418" name="Shape 418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RECONHECER E MANTER RELACIONAMENTO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848675" y="161067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Programa de recompensas;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recompensas.jpg" id="434" name="Shape 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6" name="Shape 436"/>
          <p:cNvCxnSpPr>
            <a:stCxn id="437" idx="6"/>
            <a:endCxn id="438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439" name="Shape 439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437" name="Shape 437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RECONHECER E MANTER RELACIONAMENTO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848675" y="161067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Programa de recompensas;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Crédito para o pagamento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de outras dívidas;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recompensas.jpg" id="453" name="Shape 4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5" name="Shape 455"/>
          <p:cNvCxnSpPr>
            <a:stCxn id="456" idx="6"/>
            <a:endCxn id="457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458" name="Shape 458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456" name="Shape 456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RECONHECER E MANTER RELACIONAMENTO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848675" y="161067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Programa de recompensas;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Crédito para o pagamento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de outras dívidas;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Cupons de desconto;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recompensas.jpg"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4" name="Shape 474"/>
          <p:cNvCxnSpPr>
            <a:stCxn id="475" idx="6"/>
            <a:endCxn id="476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477" name="Shape 477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475" name="Shape 475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RECONHECER E MANTER RELACIONAMENTO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848675" y="161067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Programa de recompensas;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Crédito para o pagamento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de outras dívidas;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Cupons de desconto;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Gamification;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quanto.jpg" id="491" name="Shape 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3" name="Shape 493"/>
          <p:cNvCxnSpPr>
            <a:stCxn id="494" idx="6"/>
            <a:endCxn id="495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496" name="Shape 496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494" name="Shape 494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0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EMPATIA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30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E PERSONALIZAÇÃO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848675" y="232507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quanto.jpg" id="510" name="Shape 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2" name="Shape 512"/>
          <p:cNvCxnSpPr>
            <a:stCxn id="513" idx="6"/>
            <a:endCxn id="514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515" name="Shape 515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513" name="Shape 513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 txBox="1"/>
          <p:nvPr/>
        </p:nvSpPr>
        <p:spPr>
          <a:xfrm>
            <a:off x="848675" y="1813150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Entender o consumidor individualmente;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0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EMPATIA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30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E PERSONALIZAÇÃO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minhas_dividas.jpg" id="529" name="Shape 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1" name="Shape 531"/>
          <p:cNvCxnSpPr>
            <a:stCxn id="532" idx="6"/>
            <a:endCxn id="533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534" name="Shape 534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532" name="Shape 532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48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ADEQUAR A OFERTA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minhas_dividas.jpg" id="547" name="Shape 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Shape 548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49" name="Shape 549"/>
          <p:cNvCxnSpPr>
            <a:stCxn id="550" idx="6"/>
            <a:endCxn id="551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552" name="Shape 552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550" name="Shape 550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" name="Shape 560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48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ADEQUAR A OFERTA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848675" y="232507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Propostas que cabem no bolso;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001A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1057975" y="636000"/>
            <a:ext cx="7751400" cy="28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32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AS PESSOAS ESTÃO MENOS PREOCUPADAS COM O NOME SUJO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32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 MAIS COM O QUE É JUSTO.</a:t>
            </a:r>
          </a:p>
        </p:txBody>
      </p:sp>
      <p:sp>
        <p:nvSpPr>
          <p:cNvPr id="78" name="Shape 78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9" name="Shape 79"/>
          <p:cNvCxnSpPr>
            <a:stCxn id="80" idx="6"/>
            <a:endCxn id="81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82" name="Shape 82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80" name="Shape 80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minhas_dividas.jpg" id="566" name="Shape 5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68" name="Shape 568"/>
          <p:cNvCxnSpPr>
            <a:stCxn id="569" idx="6"/>
            <a:endCxn id="570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571" name="Shape 571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569" name="Shape 569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48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ADEQUAR A OFERTA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848675" y="232507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Propostas que cabem no bolso;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O aceite imediato;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minhas_dividas.jpg"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7" name="Shape 587"/>
          <p:cNvCxnSpPr>
            <a:stCxn id="588" idx="6"/>
            <a:endCxn id="589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590" name="Shape 590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588" name="Shape 588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48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ADEQUAR A OFERTA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848675" y="232507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Propostas que cabem no bolso;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O aceite imediato;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Recompensas em pontos;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minhas_dividas.jpg" id="604" name="Shape 6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06" name="Shape 606"/>
          <p:cNvCxnSpPr>
            <a:stCxn id="607" idx="6"/>
            <a:endCxn id="608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609" name="Shape 609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607" name="Shape 607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 txBox="1"/>
          <p:nvPr/>
        </p:nvSpPr>
        <p:spPr>
          <a:xfrm>
            <a:off x="694775" y="761325"/>
            <a:ext cx="4888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48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ADEQUAR A OFERTA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848675" y="232507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Propostas que cabem no bolso;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O aceite imediato;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Recompensas em pontos;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Campanhas Personalizadas;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naoquero.jpg" id="623" name="Shape 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6875" y="238125"/>
            <a:ext cx="3650049" cy="64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25" name="Shape 625"/>
          <p:cNvCxnSpPr>
            <a:stCxn id="626" idx="6"/>
            <a:endCxn id="627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628" name="Shape 628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629" name="Shape 629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626" name="Shape 626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-1231600" y="792675"/>
            <a:ext cx="6178800" cy="28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60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DECLINAR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-1148250" y="1504675"/>
            <a:ext cx="6178800" cy="28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48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 PROPOSTA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deunegocio.jpg" id="642" name="Shape 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6875" y="238125"/>
            <a:ext cx="3650049" cy="649225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44" name="Shape 644"/>
          <p:cNvCxnSpPr>
            <a:stCxn id="645" idx="6"/>
            <a:endCxn id="646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647" name="Shape 647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645" name="Shape 645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5" name="Shape 6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573" y="1515318"/>
            <a:ext cx="2975600" cy="118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alerta.jpg" id="660" name="Shape 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2" name="Shape 662"/>
          <p:cNvCxnSpPr>
            <a:stCxn id="663" idx="6"/>
            <a:endCxn id="664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665" name="Shape 665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663" name="Shape 663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 txBox="1"/>
          <p:nvPr/>
        </p:nvSpPr>
        <p:spPr>
          <a:xfrm>
            <a:off x="694775" y="761325"/>
            <a:ext cx="48882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60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EDUCAÇÃO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848675" y="1694050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Alerta financeiro;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alerta.jpg" id="679" name="Shape 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81" name="Shape 681"/>
          <p:cNvCxnSpPr>
            <a:stCxn id="682" idx="6"/>
            <a:endCxn id="683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684" name="Shape 684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686" name="Shape 686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688" name="Shape 688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682" name="Shape 682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 txBox="1"/>
          <p:nvPr/>
        </p:nvSpPr>
        <p:spPr>
          <a:xfrm>
            <a:off x="694775" y="761325"/>
            <a:ext cx="48882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60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EDUCAÇÃO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848675" y="1694050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Alerta financeiro;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Cuidados com os gastos;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alerta.jpg" id="698" name="Shape 6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Shape 699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00" name="Shape 700"/>
          <p:cNvCxnSpPr>
            <a:stCxn id="701" idx="6"/>
            <a:endCxn id="702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703" name="Shape 703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701" name="Shape 701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 txBox="1"/>
          <p:nvPr/>
        </p:nvSpPr>
        <p:spPr>
          <a:xfrm>
            <a:off x="694775" y="761325"/>
            <a:ext cx="48882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60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EDUCAÇÃO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848675" y="1694050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Alerta financeiro;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Cuidados com os gastos;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Despertar o interesse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 manter o foco nas dívidas;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notificacoes.jpg" id="717" name="Shape 7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19" name="Shape 719"/>
          <p:cNvCxnSpPr>
            <a:stCxn id="720" idx="6"/>
            <a:endCxn id="721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722" name="Shape 722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720" name="Shape 720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 txBox="1"/>
          <p:nvPr/>
        </p:nvSpPr>
        <p:spPr>
          <a:xfrm>
            <a:off x="694775" y="904200"/>
            <a:ext cx="48882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48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INTELIGÊNCIA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notificacoes.jpg" id="735" name="Shape 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5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37" name="Shape 737"/>
          <p:cNvCxnSpPr>
            <a:stCxn id="738" idx="6"/>
            <a:endCxn id="739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740" name="Shape 740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741" name="Shape 741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742" name="Shape 742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738" name="Shape 738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 txBox="1"/>
          <p:nvPr/>
        </p:nvSpPr>
        <p:spPr>
          <a:xfrm>
            <a:off x="848675" y="1694050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Notificações baseadas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no comportamento do consumo;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694775" y="904200"/>
            <a:ext cx="48882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48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INTELIGÊNCIA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001A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1106875" y="1990150"/>
            <a:ext cx="7566600" cy="23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 sz="30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 MAIORIA DOS INADIMPLENTES</a:t>
            </a:r>
          </a:p>
          <a:p>
            <a:pPr lvl="0">
              <a:spcBef>
                <a:spcPts val="0"/>
              </a:spcBef>
              <a:buNone/>
            </a:pPr>
            <a:r>
              <a:rPr b="1" lang="pt-BR" sz="30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QUER RENEGOCIAR A DÍVIDA, ESPECIALMENTE PARA VOLTAR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30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 CONSUMIR.</a:t>
            </a:r>
          </a:p>
        </p:txBody>
      </p:sp>
      <p:sp>
        <p:nvSpPr>
          <p:cNvPr id="95" name="Shape 95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6" name="Shape 96"/>
          <p:cNvCxnSpPr>
            <a:stCxn id="97" idx="6"/>
            <a:endCxn id="98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99" name="Shape 99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97" name="Shape 97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unegocio_recompensas.jpg" id="754" name="Shape 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1863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56" name="Shape 756"/>
          <p:cNvCxnSpPr>
            <a:stCxn id="757" idx="6"/>
            <a:endCxn id="758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759" name="Shape 759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757" name="Shape 757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eunegocio_deunegocio.jpg" id="767" name="Shape 7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5050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unegocio_dashboard.jpg" id="768" name="Shape 7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238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unegocio_alerta.jpg" id="769" name="Shape 7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8675" y="259550"/>
            <a:ext cx="2198826" cy="3910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75" name="Shape 775"/>
          <p:cNvCxnSpPr>
            <a:stCxn id="776" idx="6"/>
            <a:endCxn id="777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778" name="Shape 778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776" name="Shape 776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5" name="Shape 785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 txBox="1"/>
          <p:nvPr/>
        </p:nvSpPr>
        <p:spPr>
          <a:xfrm>
            <a:off x="1212100" y="788875"/>
            <a:ext cx="67782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48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PROPOSTA DE VALOR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1906300" y="1636400"/>
            <a:ext cx="53898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Entregar propostas centradas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no usuário, diminuir a inadimplência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 aumentar o poder de compra.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2" name="Shape 792"/>
          <p:cNvCxnSpPr/>
          <p:nvPr/>
        </p:nvCxnSpPr>
        <p:spPr>
          <a:xfrm>
            <a:off x="4451425" y="3144625"/>
            <a:ext cx="0" cy="2229600"/>
          </a:xfrm>
          <a:prstGeom prst="straightConnector1">
            <a:avLst/>
          </a:prstGeom>
          <a:noFill/>
          <a:ln cap="flat" cmpd="sng" w="38100">
            <a:solidFill>
              <a:srgbClr val="33003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3" name="Shape 793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94" name="Shape 794"/>
          <p:cNvCxnSpPr>
            <a:stCxn id="795" idx="6"/>
            <a:endCxn id="796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797" name="Shape 797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795" name="Shape 795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1111625" y="140225"/>
            <a:ext cx="69207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36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MODELO DE NEGÓCIO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236613" y="884238"/>
            <a:ext cx="14826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PARCERIAS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Empresas de cobrança;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Estabelecimentos comerciais e de serviços;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033641" y="884238"/>
            <a:ext cx="14826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ATIVIDADE CHAVE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Intermediar a negociação;</a:t>
            </a:r>
          </a:p>
          <a:p>
            <a:pPr lv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Propor acordos personalizados;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Educar;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3830669" y="884238"/>
            <a:ext cx="14826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PROPOSTA DE VALOR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Entregar ofertas personalizadas;</a:t>
            </a:r>
          </a:p>
          <a:p>
            <a:pPr lv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Garantir o pagamento;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Diminuir a inadimplência e aumentar o poder de compra;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5551501" y="884250"/>
            <a:ext cx="17355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RELACIONAMENTO COM CLIENTES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Nova ferramenta para as empresas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de cobrança;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7424725" y="884238"/>
            <a:ext cx="1482600" cy="19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SEGMENTO DE CLIENTES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Empresas que precisam diminuir a inadimplência;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36650" y="3166725"/>
            <a:ext cx="4283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CUSTOS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Plataforma ( Back e Frontend ) / Administração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Assessoria Contábil / Central de Atendimento / Mkt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4520050" y="3166725"/>
            <a:ext cx="42834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FONTES DE RECEITA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Porcentagem sobre o valor acordado e pago;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Participação na troca de cupons;</a:t>
            </a:r>
          </a:p>
        </p:txBody>
      </p:sp>
      <p:cxnSp>
        <p:nvCxnSpPr>
          <p:cNvPr id="813" name="Shape 813"/>
          <p:cNvCxnSpPr/>
          <p:nvPr/>
        </p:nvCxnSpPr>
        <p:spPr>
          <a:xfrm>
            <a:off x="1914575" y="914300"/>
            <a:ext cx="0" cy="2229600"/>
          </a:xfrm>
          <a:prstGeom prst="straightConnector1">
            <a:avLst/>
          </a:prstGeom>
          <a:noFill/>
          <a:ln cap="flat" cmpd="sng" w="38100">
            <a:solidFill>
              <a:srgbClr val="33003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4" name="Shape 814"/>
          <p:cNvCxnSpPr/>
          <p:nvPr/>
        </p:nvCxnSpPr>
        <p:spPr>
          <a:xfrm>
            <a:off x="3656325" y="914300"/>
            <a:ext cx="0" cy="2229600"/>
          </a:xfrm>
          <a:prstGeom prst="straightConnector1">
            <a:avLst/>
          </a:prstGeom>
          <a:noFill/>
          <a:ln cap="flat" cmpd="sng" w="38100">
            <a:solidFill>
              <a:srgbClr val="33003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5" name="Shape 815"/>
          <p:cNvCxnSpPr/>
          <p:nvPr/>
        </p:nvCxnSpPr>
        <p:spPr>
          <a:xfrm>
            <a:off x="5413775" y="914300"/>
            <a:ext cx="0" cy="2229600"/>
          </a:xfrm>
          <a:prstGeom prst="straightConnector1">
            <a:avLst/>
          </a:prstGeom>
          <a:noFill/>
          <a:ln cap="flat" cmpd="sng" w="38100">
            <a:solidFill>
              <a:srgbClr val="33003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6" name="Shape 816"/>
          <p:cNvCxnSpPr/>
          <p:nvPr/>
        </p:nvCxnSpPr>
        <p:spPr>
          <a:xfrm>
            <a:off x="7326125" y="914300"/>
            <a:ext cx="0" cy="2229600"/>
          </a:xfrm>
          <a:prstGeom prst="straightConnector1">
            <a:avLst/>
          </a:prstGeom>
          <a:noFill/>
          <a:ln cap="flat" cmpd="sng" w="38100">
            <a:solidFill>
              <a:srgbClr val="33003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7" name="Shape 817"/>
          <p:cNvCxnSpPr/>
          <p:nvPr/>
        </p:nvCxnSpPr>
        <p:spPr>
          <a:xfrm>
            <a:off x="-126600" y="899625"/>
            <a:ext cx="9397200" cy="0"/>
          </a:xfrm>
          <a:prstGeom prst="straightConnector1">
            <a:avLst/>
          </a:prstGeom>
          <a:noFill/>
          <a:ln cap="flat" cmpd="sng" w="38100">
            <a:solidFill>
              <a:srgbClr val="33003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18" name="Shape 818"/>
          <p:cNvCxnSpPr/>
          <p:nvPr/>
        </p:nvCxnSpPr>
        <p:spPr>
          <a:xfrm>
            <a:off x="-234675" y="3144625"/>
            <a:ext cx="9397200" cy="0"/>
          </a:xfrm>
          <a:prstGeom prst="straightConnector1">
            <a:avLst/>
          </a:prstGeom>
          <a:noFill/>
          <a:ln cap="flat" cmpd="sng" w="38100">
            <a:solidFill>
              <a:srgbClr val="330033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966A8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24" name="Shape 824"/>
          <p:cNvCxnSpPr>
            <a:stCxn id="825" idx="6"/>
            <a:endCxn id="826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827" name="Shape 827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825" name="Shape 825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3" name="Shape 833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 txBox="1"/>
          <p:nvPr/>
        </p:nvSpPr>
        <p:spPr>
          <a:xfrm>
            <a:off x="1111625" y="140224"/>
            <a:ext cx="69207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36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MASTERPLAN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585690" y="1226825"/>
            <a:ext cx="2816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IMPLANTAÇÃO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6214050" y="1224063"/>
            <a:ext cx="2816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COMUNICAÇÃO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2142123" y="1226813"/>
            <a:ext cx="2816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LANÇ PARCEIROS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4147648" y="1225450"/>
            <a:ext cx="2816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330033"/>
                </a:solidFill>
                <a:latin typeface="Ubuntu"/>
                <a:ea typeface="Ubuntu"/>
                <a:cs typeface="Ubuntu"/>
                <a:sym typeface="Ubuntu"/>
              </a:rPr>
              <a:t>LANÇ CONSUMIDOR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585690" y="823588"/>
            <a:ext cx="281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FASE 1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6214050" y="823585"/>
            <a:ext cx="281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FASE 4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2142125" y="823575"/>
            <a:ext cx="281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FASE 2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4194850" y="823597"/>
            <a:ext cx="281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FASE 3</a:t>
            </a:r>
          </a:p>
        </p:txBody>
      </p:sp>
      <p:sp>
        <p:nvSpPr>
          <p:cNvPr id="844" name="Shape 844"/>
          <p:cNvSpPr/>
          <p:nvPr/>
        </p:nvSpPr>
        <p:spPr>
          <a:xfrm>
            <a:off x="2142125" y="1647425"/>
            <a:ext cx="2005500" cy="2559300"/>
          </a:xfrm>
          <a:prstGeom prst="rect">
            <a:avLst/>
          </a:prstGeom>
          <a:solidFill>
            <a:srgbClr val="33003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214050" y="1647425"/>
            <a:ext cx="2108700" cy="2559300"/>
          </a:xfrm>
          <a:prstGeom prst="rect">
            <a:avLst/>
          </a:prstGeom>
          <a:solidFill>
            <a:srgbClr val="33003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 txBox="1"/>
          <p:nvPr/>
        </p:nvSpPr>
        <p:spPr>
          <a:xfrm>
            <a:off x="585700" y="1989525"/>
            <a:ext cx="15564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Reunião com líderes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Alinhamento RH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Desenvolvimento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Análise Jurídico e Financeira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2262225" y="2124325"/>
            <a:ext cx="15564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Welcome Kit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Acordos e parcerias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Workshop painel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de controle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4402638" y="2430900"/>
            <a:ext cx="15564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Evento de Lançamento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Campanha comunicação mídia digital e off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Ativações digitais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6490188" y="3127350"/>
            <a:ext cx="15564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Assessoria de Imprensa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Mídia especializada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9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Ação redes sociais</a:t>
            </a:r>
          </a:p>
        </p:txBody>
      </p:sp>
      <p:sp>
        <p:nvSpPr>
          <p:cNvPr id="850" name="Shape 850"/>
          <p:cNvSpPr/>
          <p:nvPr/>
        </p:nvSpPr>
        <p:spPr>
          <a:xfrm>
            <a:off x="685800" y="1609750"/>
            <a:ext cx="1556400" cy="339900"/>
          </a:xfrm>
          <a:prstGeom prst="rightArrow">
            <a:avLst>
              <a:gd fmla="val 57973" name="adj1"/>
              <a:gd fmla="val 76786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800">
                <a:latin typeface="Ubuntu"/>
                <a:ea typeface="Ubuntu"/>
                <a:cs typeface="Ubuntu"/>
                <a:sym typeface="Ubuntu"/>
              </a:rPr>
              <a:t>Alinhamento Liderança</a:t>
            </a:r>
          </a:p>
        </p:txBody>
      </p:sp>
      <p:sp>
        <p:nvSpPr>
          <p:cNvPr id="851" name="Shape 851"/>
          <p:cNvSpPr/>
          <p:nvPr/>
        </p:nvSpPr>
        <p:spPr>
          <a:xfrm>
            <a:off x="2142100" y="1838375"/>
            <a:ext cx="6180600" cy="339900"/>
          </a:xfrm>
          <a:prstGeom prst="rightArrow">
            <a:avLst>
              <a:gd fmla="val 57973" name="adj1"/>
              <a:gd fmla="val 76786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900">
                <a:latin typeface="Ubuntu"/>
                <a:ea typeface="Ubuntu"/>
                <a:cs typeface="Ubuntu"/>
                <a:sym typeface="Ubuntu"/>
              </a:rPr>
              <a:t>Plano de Marketing</a:t>
            </a:r>
          </a:p>
        </p:txBody>
      </p:sp>
      <p:sp>
        <p:nvSpPr>
          <p:cNvPr id="852" name="Shape 852"/>
          <p:cNvSpPr/>
          <p:nvPr/>
        </p:nvSpPr>
        <p:spPr>
          <a:xfrm>
            <a:off x="4147650" y="2141925"/>
            <a:ext cx="4175100" cy="339900"/>
          </a:xfrm>
          <a:prstGeom prst="rightArrow">
            <a:avLst>
              <a:gd fmla="val 57973" name="adj1"/>
              <a:gd fmla="val 76786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900">
                <a:latin typeface="Ubuntu"/>
                <a:ea typeface="Ubuntu"/>
                <a:cs typeface="Ubuntu"/>
                <a:sym typeface="Ubuntu"/>
              </a:rPr>
              <a:t>Plano de Comunicação Consumidor</a:t>
            </a:r>
          </a:p>
        </p:txBody>
      </p:sp>
      <p:sp>
        <p:nvSpPr>
          <p:cNvPr id="853" name="Shape 853"/>
          <p:cNvSpPr/>
          <p:nvPr/>
        </p:nvSpPr>
        <p:spPr>
          <a:xfrm>
            <a:off x="6214050" y="2481825"/>
            <a:ext cx="2108700" cy="339900"/>
          </a:xfrm>
          <a:prstGeom prst="rightArrow">
            <a:avLst>
              <a:gd fmla="val 57973" name="adj1"/>
              <a:gd fmla="val 76786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900">
                <a:latin typeface="Ubuntu"/>
                <a:ea typeface="Ubuntu"/>
                <a:cs typeface="Ubuntu"/>
                <a:sym typeface="Ubuntu"/>
              </a:rPr>
              <a:t>Proposta de Valor</a:t>
            </a:r>
          </a:p>
        </p:txBody>
      </p:sp>
      <p:sp>
        <p:nvSpPr>
          <p:cNvPr id="854" name="Shape 854"/>
          <p:cNvSpPr/>
          <p:nvPr/>
        </p:nvSpPr>
        <p:spPr>
          <a:xfrm>
            <a:off x="6214075" y="2815200"/>
            <a:ext cx="2108700" cy="339900"/>
          </a:xfrm>
          <a:prstGeom prst="rightArrow">
            <a:avLst>
              <a:gd fmla="val 57973" name="adj1"/>
              <a:gd fmla="val 76786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900">
                <a:latin typeface="Ubuntu"/>
                <a:ea typeface="Ubuntu"/>
                <a:cs typeface="Ubuntu"/>
                <a:sym typeface="Ubuntu"/>
              </a:rPr>
              <a:t>Ações Digitais</a:t>
            </a:r>
          </a:p>
        </p:txBody>
      </p:sp>
      <p:sp>
        <p:nvSpPr>
          <p:cNvPr id="855" name="Shape 855"/>
          <p:cNvSpPr/>
          <p:nvPr/>
        </p:nvSpPr>
        <p:spPr>
          <a:xfrm>
            <a:off x="685800" y="3870650"/>
            <a:ext cx="1556400" cy="339900"/>
          </a:xfrm>
          <a:prstGeom prst="rightArrow">
            <a:avLst>
              <a:gd fmla="val 57973" name="adj1"/>
              <a:gd fmla="val 76786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900">
                <a:latin typeface="Ubuntu"/>
                <a:ea typeface="Ubuntu"/>
                <a:cs typeface="Ubuntu"/>
                <a:sym typeface="Ubuntu"/>
              </a:rPr>
              <a:t>Banco de Dados</a:t>
            </a:r>
          </a:p>
        </p:txBody>
      </p:sp>
      <p:sp>
        <p:nvSpPr>
          <p:cNvPr id="856" name="Shape 856"/>
          <p:cNvSpPr/>
          <p:nvPr/>
        </p:nvSpPr>
        <p:spPr>
          <a:xfrm>
            <a:off x="2142125" y="3454550"/>
            <a:ext cx="2108700" cy="339900"/>
          </a:xfrm>
          <a:prstGeom prst="rightArrow">
            <a:avLst>
              <a:gd fmla="val 57973" name="adj1"/>
              <a:gd fmla="val 76786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900">
                <a:latin typeface="Ubuntu"/>
                <a:ea typeface="Ubuntu"/>
                <a:cs typeface="Ubuntu"/>
                <a:sym typeface="Ubuntu"/>
              </a:rPr>
              <a:t>Lançamento</a:t>
            </a:r>
          </a:p>
        </p:txBody>
      </p:sp>
      <p:sp>
        <p:nvSpPr>
          <p:cNvPr id="857" name="Shape 857"/>
          <p:cNvSpPr/>
          <p:nvPr/>
        </p:nvSpPr>
        <p:spPr>
          <a:xfrm>
            <a:off x="4147625" y="3870650"/>
            <a:ext cx="4175100" cy="339900"/>
          </a:xfrm>
          <a:prstGeom prst="rightArrow">
            <a:avLst>
              <a:gd fmla="val 57973" name="adj1"/>
              <a:gd fmla="val 76786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900">
                <a:latin typeface="Ubuntu"/>
                <a:ea typeface="Ubuntu"/>
                <a:cs typeface="Ubuntu"/>
                <a:sym typeface="Ubuntu"/>
              </a:rPr>
              <a:t>Aplicação da proposta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585690" y="1004563"/>
            <a:ext cx="281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JAN/FEV/MAR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6214050" y="1004560"/>
            <a:ext cx="281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SET/OUT/NOV/DEZ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2142125" y="1004550"/>
            <a:ext cx="281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ABRIL/MAI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4194850" y="1004572"/>
            <a:ext cx="28167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JUN/JUL/AGO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67" name="Shape 867"/>
          <p:cNvCxnSpPr>
            <a:stCxn id="868" idx="6"/>
            <a:endCxn id="869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870" name="Shape 870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868" name="Shape 868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5" name="Shape 875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6" name="Shape 876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7" name="Shape 877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 txBox="1"/>
          <p:nvPr/>
        </p:nvSpPr>
        <p:spPr>
          <a:xfrm>
            <a:off x="731825" y="1095200"/>
            <a:ext cx="7374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Melhor relação com 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84" name="Shape 884"/>
          <p:cNvCxnSpPr>
            <a:stCxn id="885" idx="6"/>
            <a:endCxn id="886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887" name="Shape 887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885" name="Shape 885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5" name="Shape 895"/>
          <p:cNvSpPr txBox="1"/>
          <p:nvPr/>
        </p:nvSpPr>
        <p:spPr>
          <a:xfrm>
            <a:off x="731825" y="1095200"/>
            <a:ext cx="7374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Melhor relação com 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Entendimento do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01" name="Shape 901"/>
          <p:cNvCxnSpPr>
            <a:stCxn id="902" idx="6"/>
            <a:endCxn id="903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904" name="Shape 904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902" name="Shape 902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 txBox="1"/>
          <p:nvPr/>
        </p:nvSpPr>
        <p:spPr>
          <a:xfrm>
            <a:off x="731825" y="1095200"/>
            <a:ext cx="7374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Melhor relação com 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Entendimento do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Perfil de gestão;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8" name="Shape 918"/>
          <p:cNvCxnSpPr>
            <a:stCxn id="919" idx="6"/>
            <a:endCxn id="920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921" name="Shape 921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922" name="Shape 922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919" name="Shape 919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0" name="Shape 920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 txBox="1"/>
          <p:nvPr/>
        </p:nvSpPr>
        <p:spPr>
          <a:xfrm>
            <a:off x="731825" y="1095200"/>
            <a:ext cx="7374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Melhor relação com 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Entendimento do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Perfil de gestão;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Situação financeira;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35" name="Shape 935"/>
          <p:cNvCxnSpPr>
            <a:stCxn id="936" idx="6"/>
            <a:endCxn id="937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938" name="Shape 938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936" name="Shape 936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3" name="Shape 943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6" name="Shape 946"/>
          <p:cNvSpPr txBox="1"/>
          <p:nvPr/>
        </p:nvSpPr>
        <p:spPr>
          <a:xfrm>
            <a:off x="731825" y="1095200"/>
            <a:ext cx="7374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Melhor relação com 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Entendimento do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Perfil de gestão;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Situação financeira;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Cobrança aceitável;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52" name="Shape 952"/>
          <p:cNvCxnSpPr>
            <a:stCxn id="953" idx="6"/>
            <a:endCxn id="954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955" name="Shape 955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956" name="Shape 956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953" name="Shape 953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0" name="Shape 960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 txBox="1"/>
          <p:nvPr/>
        </p:nvSpPr>
        <p:spPr>
          <a:xfrm>
            <a:off x="731825" y="1095200"/>
            <a:ext cx="7374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Melhor relação com 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Entendimento do consumidor;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Perfil de gestão;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Situação financeira;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Cobrança aceitável;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Recuperação de crédito;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001A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2661650" y="611375"/>
            <a:ext cx="6109800" cy="28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Mas eles precisam encontrar uma alternativa que eu consiga pagar.</a:t>
            </a:r>
          </a:p>
          <a:p>
            <a:pPr lvl="0">
              <a:spcBef>
                <a:spcPts val="0"/>
              </a:spcBef>
              <a:buNone/>
            </a:pPr>
            <a:r>
              <a:rPr b="1" i="1"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Se fizerem uma boa proposta, eu pago.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i="1" sz="24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b="1" i="1" lang="pt-BR" sz="12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Soraia Aparecida dos Santos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i="1" sz="12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i="1" sz="12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i="1" sz="12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i="1" sz="1200">
              <a:solidFill>
                <a:srgbClr val="F3F3F3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b="1" i="1" lang="pt-BR" sz="12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17 Julho 2017 | 05h00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pt-BR" sz="900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http://economia.estadao.com.br/noticias/geral,inadimplente-deve-tres-vezes-o-salario,70001892732</a:t>
            </a:r>
          </a:p>
        </p:txBody>
      </p:sp>
      <p:sp>
        <p:nvSpPr>
          <p:cNvPr id="112" name="Shape 112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" name="Shape 113"/>
          <p:cNvCxnSpPr>
            <a:stCxn id="114" idx="6"/>
            <a:endCxn id="115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16" name="Shape 116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114" name="Shape 114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/>
        </p:nvSpPr>
        <p:spPr>
          <a:xfrm>
            <a:off x="1379125" y="1803150"/>
            <a:ext cx="66009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9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Obrigado!</a:t>
            </a:r>
          </a:p>
        </p:txBody>
      </p:sp>
      <p:pic>
        <p:nvPicPr>
          <p:cNvPr descr="joao7.png"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075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003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050" y="162550"/>
            <a:ext cx="3996600" cy="39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918462" y="934425"/>
            <a:ext cx="4207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João da Silva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392100" y="150352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Tem entre 30 e 40 anos;</a:t>
            </a:r>
          </a:p>
        </p:txBody>
      </p:sp>
      <p:sp>
        <p:nvSpPr>
          <p:cNvPr id="131" name="Shape 131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2" name="Shape 132"/>
          <p:cNvCxnSpPr>
            <a:stCxn id="133" idx="6"/>
            <a:endCxn id="134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35" name="Shape 135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133" name="Shape 133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003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/>
        </p:nvSpPr>
        <p:spPr>
          <a:xfrm>
            <a:off x="918462" y="934425"/>
            <a:ext cx="4207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João da Silva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92100" y="150352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Não tem controle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sobre os gastos;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75" y="119275"/>
            <a:ext cx="4083150" cy="40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1" name="Shape 151"/>
          <p:cNvCxnSpPr>
            <a:stCxn id="152" idx="6"/>
            <a:endCxn id="153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54" name="Shape 154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152" name="Shape 152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003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ao3.png"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050" y="162550"/>
            <a:ext cx="3996600" cy="39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918462" y="934425"/>
            <a:ext cx="4207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João da Silva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392100" y="150352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Tem dívidas com 4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instituições diferentes</a:t>
            </a: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;</a:t>
            </a:r>
          </a:p>
        </p:txBody>
      </p:sp>
      <p:sp>
        <p:nvSpPr>
          <p:cNvPr id="169" name="Shape 169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0" name="Shape 170"/>
          <p:cNvCxnSpPr>
            <a:stCxn id="171" idx="6"/>
            <a:endCxn id="172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73" name="Shape 173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171" name="Shape 171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3003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ao4.png"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0050" y="162550"/>
            <a:ext cx="3996600" cy="39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918462" y="934425"/>
            <a:ext cx="42078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pt-BR" sz="36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João da Silva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92100" y="1503525"/>
            <a:ext cx="4734300" cy="23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Fica incomodado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com ligações de cobrança;</a:t>
            </a:r>
          </a:p>
        </p:txBody>
      </p:sp>
      <p:sp>
        <p:nvSpPr>
          <p:cNvPr id="188" name="Shape 188"/>
          <p:cNvSpPr/>
          <p:nvPr/>
        </p:nvSpPr>
        <p:spPr>
          <a:xfrm>
            <a:off x="-25" y="4301400"/>
            <a:ext cx="9144000" cy="84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9" name="Shape 189"/>
          <p:cNvCxnSpPr>
            <a:stCxn id="190" idx="6"/>
            <a:endCxn id="191" idx="2"/>
          </p:cNvCxnSpPr>
          <p:nvPr/>
        </p:nvCxnSpPr>
        <p:spPr>
          <a:xfrm>
            <a:off x="1482575" y="4908800"/>
            <a:ext cx="6178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192" name="Shape 192"/>
          <p:cNvSpPr txBox="1"/>
          <p:nvPr/>
        </p:nvSpPr>
        <p:spPr>
          <a:xfrm>
            <a:off x="73182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cenário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317113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F3F3F3"/>
                </a:solidFill>
                <a:latin typeface="Ubuntu"/>
                <a:ea typeface="Ubuntu"/>
                <a:cs typeface="Ubuntu"/>
                <a:sym typeface="Ubuntu"/>
              </a:rPr>
              <a:t>problema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902400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quem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5487688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solução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7072975" y="4354050"/>
            <a:ext cx="13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>
                <a:solidFill>
                  <a:srgbClr val="4966A8"/>
                </a:solidFill>
                <a:latin typeface="Ubuntu"/>
                <a:ea typeface="Ubuntu"/>
                <a:cs typeface="Ubuntu"/>
                <a:sym typeface="Ubuntu"/>
              </a:rPr>
              <a:t>resultado</a:t>
            </a:r>
          </a:p>
        </p:txBody>
      </p:sp>
      <p:sp>
        <p:nvSpPr>
          <p:cNvPr id="190" name="Shape 190"/>
          <p:cNvSpPr/>
          <p:nvPr/>
        </p:nvSpPr>
        <p:spPr>
          <a:xfrm>
            <a:off x="132027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2905575" y="4827650"/>
            <a:ext cx="162300" cy="162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45200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6076150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7661425" y="4827650"/>
            <a:ext cx="162300" cy="16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